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DBA3478-2AC3-4ABF-85EC-CDC778435C4A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82F77B-8BC3-4F57-A3F7-91D9A40924A8}" type="datetimeFigureOut">
              <a:rPr lang="es-AR" smtClean="0"/>
              <a:t>24/09/2015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POOqHhBcf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235981" cy="1705938"/>
          </a:xfrm>
        </p:spPr>
        <p:txBody>
          <a:bodyPr/>
          <a:lstStyle/>
          <a:p>
            <a:pPr algn="ctr"/>
            <a:r>
              <a:rPr lang="es-AR" sz="4800" dirty="0" smtClean="0">
                <a:ea typeface="Calibri"/>
                <a:cs typeface="Times New Roman"/>
              </a:rPr>
              <a:t>La historia como </a:t>
            </a:r>
            <a:br>
              <a:rPr lang="es-AR" sz="4800" dirty="0" smtClean="0">
                <a:ea typeface="Calibri"/>
                <a:cs typeface="Times New Roman"/>
              </a:rPr>
            </a:br>
            <a:r>
              <a:rPr lang="es-AR" sz="4800" dirty="0" smtClean="0">
                <a:ea typeface="Calibri"/>
                <a:cs typeface="Times New Roman"/>
              </a:rPr>
              <a:t>actividad vital</a:t>
            </a:r>
            <a:endParaRPr lang="es-AR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596209" cy="949569"/>
          </a:xfrm>
        </p:spPr>
        <p:txBody>
          <a:bodyPr>
            <a:normAutofit/>
          </a:bodyPr>
          <a:lstStyle/>
          <a:p>
            <a:endParaRPr lang="es-AR" dirty="0" smtClean="0"/>
          </a:p>
          <a:p>
            <a:pPr algn="l"/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1547664" y="515719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Taller </a:t>
            </a:r>
            <a:r>
              <a:rPr lang="es-AR" dirty="0"/>
              <a:t>para el Programa Nacional de Popularización de la Ciencia y la </a:t>
            </a:r>
            <a:r>
              <a:rPr lang="es-AR" dirty="0" smtClean="0"/>
              <a:t>Innovación. Ministerio </a:t>
            </a:r>
            <a:r>
              <a:rPr lang="es-AR" dirty="0"/>
              <a:t>de Ciencia, Tecnología e Innovación Productiva (2015)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47664" y="403828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Ezequiel </a:t>
            </a:r>
            <a:r>
              <a:rPr lang="es-AR" sz="2800" dirty="0" err="1" smtClean="0"/>
              <a:t>Adamovsky</a:t>
            </a:r>
            <a:r>
              <a:rPr lang="es-AR" sz="2800" dirty="0" smtClean="0"/>
              <a:t>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0211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692057"/>
              </p:ext>
            </p:extLst>
          </p:nvPr>
        </p:nvGraphicFramePr>
        <p:xfrm>
          <a:off x="1763688" y="-171400"/>
          <a:ext cx="56959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o" r:id="rId3" imgW="5695423" imgH="4318818" progId="Word.Document.12">
                  <p:embed/>
                </p:oleObj>
              </mc:Choice>
              <mc:Fallback>
                <p:oleObj name="Documento" r:id="rId3" imgW="5695423" imgH="43188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-171400"/>
                        <a:ext cx="5695950" cy="431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35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476672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Tulio </a:t>
            </a:r>
            <a:r>
              <a:rPr lang="es-AR" sz="2400" dirty="0" err="1"/>
              <a:t>Halperín</a:t>
            </a:r>
            <a:r>
              <a:rPr lang="es-AR" sz="2400" dirty="0"/>
              <a:t> </a:t>
            </a:r>
            <a:r>
              <a:rPr lang="es-AR" sz="2400" dirty="0" err="1"/>
              <a:t>Donghi</a:t>
            </a:r>
            <a:r>
              <a:rPr lang="es-AR" sz="2400" dirty="0"/>
              <a:t>: </a:t>
            </a:r>
            <a:r>
              <a:rPr lang="es-AR" sz="2400" i="1" dirty="0"/>
              <a:t>Una nación para el desierto </a:t>
            </a:r>
            <a:r>
              <a:rPr lang="es-AR" sz="2400" i="1" dirty="0" smtClean="0"/>
              <a:t>argentino</a:t>
            </a:r>
            <a:r>
              <a:rPr lang="es-AR" sz="2400" dirty="0" smtClean="0"/>
              <a:t> </a:t>
            </a:r>
            <a:endParaRPr lang="es-AR" sz="2400" dirty="0"/>
          </a:p>
          <a:p>
            <a:endParaRPr lang="es-AR" dirty="0" smtClean="0"/>
          </a:p>
          <a:p>
            <a:endParaRPr lang="es-AR" dirty="0"/>
          </a:p>
          <a:p>
            <a:pPr algn="just">
              <a:spcAft>
                <a:spcPts val="0"/>
              </a:spcAft>
            </a:pPr>
            <a:r>
              <a:rPr lang="es-ES" sz="2000" dirty="0">
                <a:ea typeface="Calibri"/>
                <a:cs typeface="Times New Roman"/>
              </a:rPr>
              <a:t>“[Buenos Aires es]</a:t>
            </a:r>
            <a:r>
              <a:rPr lang="es-AR" sz="2000" dirty="0">
                <a:ea typeface="Calibri"/>
                <a:cs typeface="Times New Roman"/>
              </a:rPr>
              <a:t> la primera provincia donde el contraste entre </a:t>
            </a:r>
            <a:r>
              <a:rPr lang="es-AR" sz="2000" b="1" dirty="0">
                <a:ea typeface="Calibri"/>
                <a:cs typeface="Times New Roman"/>
              </a:rPr>
              <a:t>progreso</a:t>
            </a:r>
            <a:r>
              <a:rPr lang="es-AR" sz="2000" dirty="0">
                <a:ea typeface="Calibri"/>
                <a:cs typeface="Times New Roman"/>
              </a:rPr>
              <a:t> </a:t>
            </a:r>
            <a:r>
              <a:rPr lang="es-AR" sz="2000" b="1" dirty="0">
                <a:ea typeface="Calibri"/>
                <a:cs typeface="Times New Roman"/>
              </a:rPr>
              <a:t>urbano</a:t>
            </a:r>
            <a:r>
              <a:rPr lang="es-AR" sz="2000" dirty="0">
                <a:ea typeface="Calibri"/>
                <a:cs typeface="Times New Roman"/>
              </a:rPr>
              <a:t> y </a:t>
            </a:r>
            <a:r>
              <a:rPr lang="es-AR" sz="2000" b="1" dirty="0">
                <a:ea typeface="Calibri"/>
                <a:cs typeface="Times New Roman"/>
              </a:rPr>
              <a:t>primitivismo</a:t>
            </a:r>
            <a:r>
              <a:rPr lang="es-AR" sz="2000" dirty="0">
                <a:ea typeface="Calibri"/>
                <a:cs typeface="Times New Roman"/>
              </a:rPr>
              <a:t> de la vida </a:t>
            </a:r>
            <a:r>
              <a:rPr lang="es-AR" sz="2000" b="1" dirty="0">
                <a:ea typeface="Calibri"/>
                <a:cs typeface="Times New Roman"/>
              </a:rPr>
              <a:t>campesina</a:t>
            </a:r>
            <a:r>
              <a:rPr lang="es-AR" sz="2000" dirty="0">
                <a:ea typeface="Calibri"/>
                <a:cs typeface="Times New Roman"/>
              </a:rPr>
              <a:t> es más evidente, y ello no sólo porque su capital es la de la nación y a la vez el primer puerto de ultramar de ésta, y </a:t>
            </a:r>
            <a:r>
              <a:rPr lang="es-AR" sz="2000" b="1" dirty="0">
                <a:ea typeface="Calibri"/>
                <a:cs typeface="Times New Roman"/>
              </a:rPr>
              <a:t>se moderniza con ritmo febril</a:t>
            </a:r>
            <a:r>
              <a:rPr lang="es-AR" sz="2000" dirty="0">
                <a:ea typeface="Calibri"/>
                <a:cs typeface="Times New Roman"/>
              </a:rPr>
              <a:t>. Hay otra peculiaridad aún más decisiva: es en Buenos Aires donde la presencia </a:t>
            </a:r>
            <a:r>
              <a:rPr lang="es-AR" sz="2000" b="1" dirty="0">
                <a:ea typeface="Calibri"/>
                <a:cs typeface="Times New Roman"/>
              </a:rPr>
              <a:t>amenazante</a:t>
            </a:r>
            <a:r>
              <a:rPr lang="es-AR" sz="2000" dirty="0">
                <a:ea typeface="Calibri"/>
                <a:cs typeface="Times New Roman"/>
              </a:rPr>
              <a:t> de la frontera </a:t>
            </a:r>
            <a:r>
              <a:rPr lang="es-AR" sz="2000" b="1" dirty="0">
                <a:ea typeface="Calibri"/>
                <a:cs typeface="Times New Roman"/>
              </a:rPr>
              <a:t>indígena</a:t>
            </a:r>
            <a:r>
              <a:rPr lang="es-AR" sz="2000" dirty="0">
                <a:ea typeface="Calibri"/>
                <a:cs typeface="Times New Roman"/>
              </a:rPr>
              <a:t> toca de cerca a las </a:t>
            </a:r>
            <a:r>
              <a:rPr lang="es-AR" sz="2000" b="1" dirty="0">
                <a:ea typeface="Calibri"/>
                <a:cs typeface="Times New Roman"/>
              </a:rPr>
              <a:t>zonas rurales dinamizadas por la expansión de la economía exportadora</a:t>
            </a:r>
            <a:r>
              <a:rPr lang="es-AR" sz="2000" dirty="0">
                <a:ea typeface="Calibri"/>
                <a:cs typeface="Times New Roman"/>
              </a:rPr>
              <a:t>, y contribuye a dar allí un tono peculiar a las relaciones entre el Estado y sus pobladores. La </a:t>
            </a:r>
            <a:r>
              <a:rPr lang="es-AR" sz="2000" b="1" dirty="0">
                <a:ea typeface="Calibri"/>
                <a:cs typeface="Times New Roman"/>
              </a:rPr>
              <a:t>arbitrariedad</a:t>
            </a:r>
            <a:r>
              <a:rPr lang="es-AR" sz="2000" dirty="0">
                <a:ea typeface="Calibri"/>
                <a:cs typeface="Times New Roman"/>
              </a:rPr>
              <a:t> administrativa, que en todas partes conoce menos atenuaciones en la </a:t>
            </a:r>
            <a:r>
              <a:rPr lang="es-AR" sz="2000" b="1" dirty="0">
                <a:ea typeface="Calibri"/>
                <a:cs typeface="Times New Roman"/>
              </a:rPr>
              <a:t>campaña</a:t>
            </a:r>
            <a:r>
              <a:rPr lang="es-AR" sz="2000" dirty="0">
                <a:ea typeface="Calibri"/>
                <a:cs typeface="Times New Roman"/>
              </a:rPr>
              <a:t> que en la </a:t>
            </a:r>
            <a:r>
              <a:rPr lang="es-AR" sz="2000" b="1" dirty="0">
                <a:ea typeface="Calibri"/>
                <a:cs typeface="Times New Roman"/>
              </a:rPr>
              <a:t>ciudad</a:t>
            </a:r>
            <a:r>
              <a:rPr lang="es-AR" sz="2000" dirty="0">
                <a:ea typeface="Calibri"/>
                <a:cs typeface="Times New Roman"/>
              </a:rPr>
              <a:t>, se transforma aquí en instrumento de un </a:t>
            </a:r>
            <a:r>
              <a:rPr lang="es-AR" sz="2000" b="1" dirty="0">
                <a:ea typeface="Calibri"/>
                <a:cs typeface="Times New Roman"/>
              </a:rPr>
              <a:t>sistema de</a:t>
            </a:r>
            <a:r>
              <a:rPr lang="es-AR" sz="2000" dirty="0">
                <a:ea typeface="Calibri"/>
                <a:cs typeface="Times New Roman"/>
              </a:rPr>
              <a:t> </a:t>
            </a:r>
            <a:r>
              <a:rPr lang="es-AR" sz="2000" b="1" dirty="0">
                <a:ea typeface="Calibri"/>
                <a:cs typeface="Times New Roman"/>
              </a:rPr>
              <a:t>defensa del territorio</a:t>
            </a:r>
            <a:r>
              <a:rPr lang="es-AR" sz="2000" dirty="0">
                <a:ea typeface="Calibri"/>
                <a:cs typeface="Times New Roman"/>
              </a:rPr>
              <a:t> cuyas exigencias entran en vivo </a:t>
            </a:r>
            <a:r>
              <a:rPr lang="es-AR" sz="2000" b="1" dirty="0">
                <a:ea typeface="Calibri"/>
                <a:cs typeface="Times New Roman"/>
              </a:rPr>
              <a:t>conflicto con las de la economía productiva</a:t>
            </a:r>
            <a:r>
              <a:rPr lang="es-AR" sz="2000" dirty="0">
                <a:ea typeface="Calibri"/>
                <a:cs typeface="Times New Roman"/>
              </a:rPr>
              <a:t>: si paulatinamente ganados y caballadas pasan a estar mejor </a:t>
            </a:r>
            <a:r>
              <a:rPr lang="es-AR" sz="2000" b="1" dirty="0">
                <a:ea typeface="Calibri"/>
                <a:cs typeface="Times New Roman"/>
              </a:rPr>
              <a:t>protegidos</a:t>
            </a:r>
            <a:r>
              <a:rPr lang="es-AR" sz="2000" dirty="0">
                <a:ea typeface="Calibri"/>
                <a:cs typeface="Times New Roman"/>
              </a:rPr>
              <a:t> de las </a:t>
            </a:r>
            <a:r>
              <a:rPr lang="es-AR" sz="2000" b="1" dirty="0">
                <a:ea typeface="Calibri"/>
                <a:cs typeface="Times New Roman"/>
              </a:rPr>
              <a:t>caprichosas</a:t>
            </a:r>
            <a:r>
              <a:rPr lang="es-AR" sz="2000" dirty="0">
                <a:ea typeface="Calibri"/>
                <a:cs typeface="Times New Roman"/>
              </a:rPr>
              <a:t> exacciones del poder político, mientras dure la </a:t>
            </a:r>
            <a:r>
              <a:rPr lang="es-AR" sz="2000" b="1" dirty="0">
                <a:ea typeface="Calibri"/>
                <a:cs typeface="Times New Roman"/>
              </a:rPr>
              <a:t>amenaza indígena</a:t>
            </a:r>
            <a:r>
              <a:rPr lang="es-AR" sz="2000" dirty="0">
                <a:ea typeface="Calibri"/>
                <a:cs typeface="Times New Roman"/>
              </a:rPr>
              <a:t> </a:t>
            </a:r>
            <a:r>
              <a:rPr lang="es-AR" sz="2000" b="1" dirty="0">
                <a:ea typeface="Calibri"/>
                <a:cs typeface="Times New Roman"/>
              </a:rPr>
              <a:t>los hombres</a:t>
            </a:r>
            <a:r>
              <a:rPr lang="es-AR" sz="2000" dirty="0">
                <a:ea typeface="Calibri"/>
                <a:cs typeface="Times New Roman"/>
              </a:rPr>
              <a:t> permanecerán librados a sus </a:t>
            </a:r>
            <a:r>
              <a:rPr lang="es-AR" sz="2000" b="1" dirty="0">
                <a:ea typeface="Calibri"/>
                <a:cs typeface="Times New Roman"/>
              </a:rPr>
              <a:t>crueles azares</a:t>
            </a:r>
            <a:r>
              <a:rPr lang="es-AR" sz="2000" dirty="0">
                <a:ea typeface="Calibri"/>
                <a:cs typeface="Times New Roman"/>
              </a:rPr>
              <a:t>.”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7903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s-AR" dirty="0" smtClean="0">
                <a:ea typeface="Calibri"/>
                <a:cs typeface="Times New Roman"/>
              </a:rPr>
              <a:t>CARÁCTER TEMPORAL DE LA EXISTENCIA HUMANA </a:t>
            </a:r>
          </a:p>
          <a:p>
            <a:pPr algn="just">
              <a:spcAft>
                <a:spcPts val="0"/>
              </a:spcAft>
            </a:pPr>
            <a:endParaRPr lang="es-AR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AR" sz="2400" dirty="0" smtClean="0">
                <a:ea typeface="Calibri"/>
                <a:cs typeface="Times New Roman"/>
              </a:rPr>
              <a:t>Las personas y las comunidades cambian</a:t>
            </a:r>
          </a:p>
          <a:p>
            <a:pPr algn="just">
              <a:spcAft>
                <a:spcPts val="0"/>
              </a:spcAft>
            </a:pPr>
            <a:r>
              <a:rPr lang="es-AR" sz="2400" dirty="0" smtClean="0">
                <a:ea typeface="Calibri"/>
                <a:cs typeface="Times New Roman"/>
              </a:rPr>
              <a:t>El cambio amenaza la continuidad de lo mismo (identidad)</a:t>
            </a:r>
          </a:p>
          <a:p>
            <a:pPr algn="just">
              <a:spcAft>
                <a:spcPts val="0"/>
              </a:spcAft>
            </a:pPr>
            <a:r>
              <a:rPr lang="es-AR" sz="2400" dirty="0" smtClean="0">
                <a:ea typeface="Calibri"/>
                <a:cs typeface="Times New Roman"/>
              </a:rPr>
              <a:t>La narración concilia cambio y continuidad, integrando lo diferente a lo mismo</a:t>
            </a:r>
            <a:endParaRPr lang="es-AR" sz="2400" dirty="0">
              <a:ea typeface="Calibri"/>
              <a:cs typeface="Times New Roman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495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AR" b="1" dirty="0"/>
              <a:t>Arthur Danto (</a:t>
            </a:r>
            <a:r>
              <a:rPr lang="es-AR" b="1" i="1" dirty="0" err="1"/>
              <a:t>Analythical</a:t>
            </a:r>
            <a:r>
              <a:rPr lang="es-AR" b="1" i="1" dirty="0"/>
              <a:t> </a:t>
            </a:r>
            <a:r>
              <a:rPr lang="es-AR" b="1" i="1" dirty="0" err="1"/>
              <a:t>Philosophy</a:t>
            </a:r>
            <a:r>
              <a:rPr lang="es-AR" b="1" i="1" dirty="0"/>
              <a:t> of </a:t>
            </a:r>
            <a:r>
              <a:rPr lang="es-AR" b="1" i="1" dirty="0" err="1"/>
              <a:t>History</a:t>
            </a:r>
            <a:r>
              <a:rPr lang="es-AR" b="1" dirty="0"/>
              <a:t>, 1965</a:t>
            </a:r>
            <a:r>
              <a:rPr lang="es-AR" b="1" dirty="0" smtClean="0"/>
              <a:t>)</a:t>
            </a:r>
            <a:r>
              <a:rPr lang="es-AR" dirty="0" smtClean="0"/>
              <a:t>: 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El </a:t>
            </a:r>
            <a:r>
              <a:rPr lang="es-AR" dirty="0"/>
              <a:t>modo típico de explicación </a:t>
            </a:r>
            <a:r>
              <a:rPr lang="es-AR" dirty="0" smtClean="0"/>
              <a:t>en historia </a:t>
            </a:r>
            <a:r>
              <a:rPr lang="es-AR" dirty="0"/>
              <a:t>es narrativo. Para explicar, el historiador cuenta una historia, narra, y la comprensión del pasado deriva de la capacidad de seguir esa secuencia y sacar las conclusiones del caso. </a:t>
            </a:r>
            <a:r>
              <a:rPr lang="es-AR" dirty="0" smtClean="0"/>
              <a:t>Los </a:t>
            </a:r>
            <a:r>
              <a:rPr lang="es-AR" dirty="0"/>
              <a:t>hechos no explican, la narración de los hechos es lo que explica. 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PERO la historia combina la comprensión narrativa con otros dos tipos de explicación: </a:t>
            </a:r>
          </a:p>
          <a:p>
            <a:pPr marL="0" indent="0">
              <a:buNone/>
            </a:pPr>
            <a:endParaRPr lang="es-AR" dirty="0"/>
          </a:p>
          <a:p>
            <a:pPr marL="400050" lvl="1" indent="0">
              <a:buNone/>
            </a:pPr>
            <a:r>
              <a:rPr lang="es-AR" dirty="0" smtClean="0"/>
              <a:t>-“Analítico”(analizar </a:t>
            </a:r>
            <a:r>
              <a:rPr lang="es-AR" dirty="0"/>
              <a:t>los factores que influyeron en X contexto) </a:t>
            </a:r>
            <a:endParaRPr lang="es-AR" dirty="0" smtClean="0"/>
          </a:p>
          <a:p>
            <a:pPr marL="400050" lvl="1" indent="0">
              <a:buNone/>
            </a:pPr>
            <a:endParaRPr lang="es-AR" dirty="0" smtClean="0"/>
          </a:p>
          <a:p>
            <a:pPr marL="400050" lvl="1" indent="0">
              <a:buNone/>
            </a:pPr>
            <a:r>
              <a:rPr lang="es-AR" dirty="0" smtClean="0"/>
              <a:t>-“Interpretativo” </a:t>
            </a:r>
            <a:r>
              <a:rPr lang="es-AR" dirty="0"/>
              <a:t>(situar </a:t>
            </a:r>
            <a:r>
              <a:rPr lang="es-AR" dirty="0" smtClean="0"/>
              <a:t>un </a:t>
            </a:r>
            <a:r>
              <a:rPr lang="es-AR" dirty="0"/>
              <a:t>acontecimiento como parte de un fenómeno mayor)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33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>
                <a:ea typeface="Calibri"/>
                <a:cs typeface="Times New Roman"/>
              </a:rPr>
              <a:t>HAYDEN WHITE </a:t>
            </a:r>
            <a:endParaRPr lang="es-AR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es-AR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AR" dirty="0">
                <a:ea typeface="Calibri"/>
                <a:cs typeface="Times New Roman"/>
              </a:rPr>
              <a:t>L</a:t>
            </a:r>
            <a:r>
              <a:rPr lang="es-AR" dirty="0" smtClean="0">
                <a:ea typeface="Calibri"/>
                <a:cs typeface="Times New Roman"/>
              </a:rPr>
              <a:t>a </a:t>
            </a:r>
            <a:r>
              <a:rPr lang="es-AR" dirty="0">
                <a:ea typeface="Calibri"/>
                <a:cs typeface="Times New Roman"/>
              </a:rPr>
              <a:t>narración no emana sola de los hechos fácticos (que son perfectamente cognoscibles y documentables) sino que hay una actividad que es la que aporta el historiador, que es la de conectarlos de determinada manera y no de otra, y de otorgarles un sentido. El sentido no deriva de los propios hechos.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348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s-AR" dirty="0" smtClean="0">
                <a:ea typeface="Calibri"/>
                <a:cs typeface="Times New Roman"/>
              </a:rPr>
              <a:t>Conexión </a:t>
            </a:r>
            <a:r>
              <a:rPr lang="es-AR" dirty="0">
                <a:ea typeface="Calibri"/>
                <a:cs typeface="Times New Roman"/>
              </a:rPr>
              <a:t>narrativa entre pasado y </a:t>
            </a:r>
            <a:r>
              <a:rPr lang="es-AR" dirty="0" smtClean="0">
                <a:ea typeface="Calibri"/>
                <a:cs typeface="Times New Roman"/>
              </a:rPr>
              <a:t>presente</a:t>
            </a:r>
          </a:p>
          <a:p>
            <a:pPr algn="just">
              <a:spcAft>
                <a:spcPts val="0"/>
              </a:spcAft>
            </a:pPr>
            <a:endParaRPr lang="es-AR" dirty="0"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AR" dirty="0"/>
              <a:t>a) Definición de un </a:t>
            </a:r>
            <a:r>
              <a:rPr lang="es-AR" dirty="0" smtClean="0"/>
              <a:t>escenario</a:t>
            </a:r>
            <a:endParaRPr lang="es-AR" dirty="0"/>
          </a:p>
          <a:p>
            <a:pPr algn="just">
              <a:spcAft>
                <a:spcPts val="0"/>
              </a:spcAft>
            </a:pPr>
            <a:r>
              <a:rPr lang="es-AR" dirty="0" smtClean="0"/>
              <a:t>b</a:t>
            </a:r>
            <a:r>
              <a:rPr lang="es-AR" dirty="0"/>
              <a:t>) Selección de eventos </a:t>
            </a:r>
            <a:endParaRPr lang="es-AR" dirty="0" smtClean="0"/>
          </a:p>
          <a:p>
            <a:pPr algn="just">
              <a:spcAft>
                <a:spcPts val="0"/>
              </a:spcAft>
            </a:pPr>
            <a:r>
              <a:rPr lang="es-AR" dirty="0" smtClean="0"/>
              <a:t>c) Ejercicios </a:t>
            </a:r>
            <a:r>
              <a:rPr lang="es-AR" dirty="0"/>
              <a:t>de “filiación” </a:t>
            </a:r>
            <a:endParaRPr lang="es-AR" dirty="0" smtClean="0"/>
          </a:p>
          <a:p>
            <a:pPr algn="just">
              <a:spcAft>
                <a:spcPts val="0"/>
              </a:spcAft>
            </a:pPr>
            <a:r>
              <a:rPr lang="es-AR" dirty="0"/>
              <a:t>d) </a:t>
            </a:r>
            <a:r>
              <a:rPr lang="es-AR" dirty="0" smtClean="0"/>
              <a:t>Problemas </a:t>
            </a:r>
            <a:r>
              <a:rPr lang="es-AR" dirty="0"/>
              <a:t>o nudos </a:t>
            </a:r>
            <a:r>
              <a:rPr lang="es-AR" dirty="0" smtClean="0"/>
              <a:t>significativos</a:t>
            </a:r>
          </a:p>
          <a:p>
            <a:pPr algn="just">
              <a:spcAft>
                <a:spcPts val="0"/>
              </a:spcAft>
            </a:pPr>
            <a:r>
              <a:rPr lang="es-AR" dirty="0" smtClean="0"/>
              <a:t>e) Conexión con un “nosotros” actual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03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dirty="0" err="1" smtClean="0"/>
              <a:t>Reviposter</a:t>
            </a:r>
            <a:r>
              <a:rPr lang="es-AR" sz="2400" dirty="0" smtClean="0"/>
              <a:t> (Historia Vulgar + GAC + Es-cultura Popular)</a:t>
            </a:r>
            <a:endParaRPr lang="es-AR" sz="2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8200"/>
            <a:ext cx="3672408" cy="4895056"/>
          </a:xfrm>
        </p:spPr>
      </p:pic>
    </p:spTree>
    <p:extLst>
      <p:ext uri="{BB962C8B-B14F-4D97-AF65-F5344CB8AC3E}">
        <p14:creationId xmlns:p14="http://schemas.microsoft.com/office/powerpoint/2010/main" val="187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052737"/>
            <a:ext cx="375679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959945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239000" cy="1575048"/>
          </a:xfrm>
        </p:spPr>
        <p:txBody>
          <a:bodyPr/>
          <a:lstStyle/>
          <a:p>
            <a:r>
              <a:rPr lang="es-AR" sz="2800" dirty="0" smtClean="0"/>
              <a:t>“Siluetas” y </a:t>
            </a:r>
            <a:r>
              <a:rPr lang="es-AR" sz="2800" dirty="0" err="1" smtClean="0"/>
              <a:t>reviposter</a:t>
            </a:r>
            <a:r>
              <a:rPr lang="es-AR" sz="2800" dirty="0" smtClean="0"/>
              <a:t> en Av. de Mayo (2010)</a:t>
            </a:r>
            <a:endParaRPr lang="es-AR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321297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VISUALIZAR VIDEO: </a:t>
            </a:r>
          </a:p>
          <a:p>
            <a:endParaRPr lang="es-AR" dirty="0"/>
          </a:p>
          <a:p>
            <a:r>
              <a:rPr lang="es-AR" dirty="0" smtClean="0">
                <a:hlinkClick r:id="rId2"/>
              </a:rPr>
              <a:t>https</a:t>
            </a:r>
            <a:r>
              <a:rPr lang="es-AR" dirty="0">
                <a:hlinkClick r:id="rId2"/>
              </a:rPr>
              <a:t>://</a:t>
            </a:r>
            <a:r>
              <a:rPr lang="es-AR" dirty="0" smtClean="0">
                <a:hlinkClick r:id="rId2"/>
              </a:rPr>
              <a:t>www.youtube.com/watch?v=gPOOqHhBcfY</a:t>
            </a: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409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665267"/>
              </p:ext>
            </p:extLst>
          </p:nvPr>
        </p:nvGraphicFramePr>
        <p:xfrm>
          <a:off x="1724025" y="1373188"/>
          <a:ext cx="569595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o" r:id="rId3" imgW="5695423" imgH="4111069" progId="Word.Document.12">
                  <p:embed/>
                </p:oleObj>
              </mc:Choice>
              <mc:Fallback>
                <p:oleObj name="Documento" r:id="rId3" imgW="5695423" imgH="41110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4025" y="1373188"/>
                        <a:ext cx="5695950" cy="411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109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t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2798</TotalTime>
  <Words>494</Words>
  <Application>Microsoft Office PowerPoint</Application>
  <PresentationFormat>Presentación en pantalla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termal</vt:lpstr>
      <vt:lpstr>Microsoft Word Document</vt:lpstr>
      <vt:lpstr>La historia como  actividad vital</vt:lpstr>
      <vt:lpstr>Presentación de PowerPoint</vt:lpstr>
      <vt:lpstr>Presentación de PowerPoint</vt:lpstr>
      <vt:lpstr>Presentación de PowerPoint</vt:lpstr>
      <vt:lpstr>Presentación de PowerPoint</vt:lpstr>
      <vt:lpstr>Reviposter (Historia Vulgar + GAC + Es-cultura Popular)</vt:lpstr>
      <vt:lpstr>Presentación de PowerPoint</vt:lpstr>
      <vt:lpstr>“Siluetas” y reviposter en Av. de Mayo (2010)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divulgación histórica: reflexiones y prácticas desde el oficio del historiador (2013)</dc:title>
  <dc:creator>USUARIO</dc:creator>
  <cp:lastModifiedBy>USUARIO</cp:lastModifiedBy>
  <cp:revision>55</cp:revision>
  <dcterms:created xsi:type="dcterms:W3CDTF">2013-10-16T19:20:27Z</dcterms:created>
  <dcterms:modified xsi:type="dcterms:W3CDTF">2015-09-24T14:28:23Z</dcterms:modified>
</cp:coreProperties>
</file>